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lasio" pitchFamily="2" charset="77"/>
      <p:regular r:id="rId17"/>
    </p:embeddedFont>
    <p:embeddedFont>
      <p:font typeface="Gelasio Semi Bold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5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ComfHutt: The Operating System for Fractional Real Estate in India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Enabling legal, fractional ownership of premium Indian real estate from just ₹10,000—powered by AI-driven diligence and blockchain transparency.</a:t>
            </a: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B506B-9897-93B6-0683-14116BE8C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900" y="7175500"/>
            <a:ext cx="33655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925" y="578168"/>
            <a:ext cx="5352693" cy="558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Your Piece. Your Power.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735925" y="1583412"/>
            <a:ext cx="4956453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Today: Fractional Ownership in India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35925" y="2097286"/>
            <a:ext cx="6361271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We're starting by democratising access to India's ₹200+ lakh crore real estate market, one ₹5,000 share at a time.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5925" y="2847737"/>
            <a:ext cx="4340185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Tomorrow: The Global Exchange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735925" y="3361611"/>
            <a:ext cx="6361271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We're building the </a:t>
            </a: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Global Exchange for Real World Assets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—where property ownership becomes as liquid and accessible as equity trading.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35925" y="4112062"/>
            <a:ext cx="2680930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Vision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735925" y="4625935"/>
            <a:ext cx="6361271" cy="857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 future where buying a share of a Mumbai apartment is as seamless as buying a share of Apple stock. Where wealth creation through real assets is no longer reserved for the privileged few.</a:t>
            </a:r>
            <a:endParaRPr lang="en-US" sz="14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23" y="1605677"/>
            <a:ext cx="5406985" cy="5406985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03935" y="7615595"/>
            <a:ext cx="12890540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Join us in building the infrastructure that unlocks ₹50+ lakh crore in trapped real estate value for India's aspiring middle class.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735925" y="7414617"/>
            <a:ext cx="22860" cy="687824"/>
          </a:xfrm>
          <a:prstGeom prst="rect">
            <a:avLst/>
          </a:prstGeom>
          <a:solidFill>
            <a:srgbClr val="D3C5B6"/>
          </a:solidFill>
          <a:ln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F4B30-1D0E-5178-60A9-B9D48940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058" y="7088545"/>
            <a:ext cx="33655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575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Real Estate Is the World's Most Valuable Asset, but It's Broken for the 99%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06936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D3C5B6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333750"/>
            <a:ext cx="31091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Affordability Wall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824168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Tier 1 property prices have outpaced wage growth, creating a ₹1 Cr+ entry barrier that locks out millennials and Gen-Z from real estate wealth.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106936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DECEBB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3337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Trust Gap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3824168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Retail investors lack institutional-grade data on title clarity and risks, operating blind compared to large buyers.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106936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2EBDF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3337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Liquidity Trap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3824168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Traditional real estate locks capital for years with no exit options, making it the most illiquid asset for retail investors.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133951" y="6012894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200M+ Indians desperately want real estate exposure but are forced into volatile equities because they simply cannot afford a home.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93790" y="5757743"/>
            <a:ext cx="30480" cy="1236107"/>
          </a:xfrm>
          <a:prstGeom prst="rect">
            <a:avLst/>
          </a:prstGeom>
          <a:solidFill>
            <a:srgbClr val="D3C5B6"/>
          </a:solidFill>
          <a:ln/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5C5993-5923-3049-E02A-027C42DFC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0" y="7175500"/>
            <a:ext cx="33655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11812"/>
            <a:ext cx="7556421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Three Massive Shifts Have Opened This Window </a:t>
            </a:r>
            <a:r>
              <a:rPr lang="en-US" sz="2900" i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Today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6280190" y="3254454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01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6280190" y="3489603"/>
            <a:ext cx="3704511" cy="1524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6" name="Text 3"/>
          <p:cNvSpPr/>
          <p:nvPr/>
        </p:nvSpPr>
        <p:spPr>
          <a:xfrm>
            <a:off x="6280190" y="3593783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Inflation Crisis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280190" y="3912513"/>
            <a:ext cx="3704511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With inflation eroding purchasing power, retail investors are desperate for asset-backed stability. Real estate is the essential inflation hedge.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10132100" y="3254454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02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10132100" y="3489603"/>
            <a:ext cx="3704511" cy="1524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0" name="Text 7"/>
          <p:cNvSpPr/>
          <p:nvPr/>
        </p:nvSpPr>
        <p:spPr>
          <a:xfrm>
            <a:off x="10132100" y="3593783"/>
            <a:ext cx="2348984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Digital Infrastructure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10132100" y="3912513"/>
            <a:ext cx="3704511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India's UPI digital payment maturity means users can now comfortably manage wealth and execute high-value transactions seamlessly on mobile platforms.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280190" y="4877633"/>
            <a:ext cx="147399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03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6280190" y="5112782"/>
            <a:ext cx="7556421" cy="1524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4" name="Text 11"/>
          <p:cNvSpPr/>
          <p:nvPr/>
        </p:nvSpPr>
        <p:spPr>
          <a:xfrm>
            <a:off x="6280190" y="5216962"/>
            <a:ext cx="1968579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Trust Technology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6280190" y="5535692"/>
            <a:ext cx="7556421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Manual property diligence was expensive. Today, </a:t>
            </a:r>
            <a:r>
              <a:rPr lang="en-US" sz="11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AI Scoring</a:t>
            </a: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automates vetting and </a:t>
            </a:r>
            <a:r>
              <a:rPr lang="en-US" sz="11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Blockchain Hashing</a:t>
            </a:r>
            <a:r>
              <a:rPr lang="en-US" sz="11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verifies trust, enabling profitable service for micro-investors.</a:t>
            </a:r>
            <a:endParaRPr lang="en-US" sz="11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4F65B1-FF80-CD2E-DC43-0D0B0263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053" y="7098128"/>
            <a:ext cx="33655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5399"/>
            <a:ext cx="124073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Institutional-Grade Investing, Democratised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1133951" y="3355062"/>
            <a:ext cx="3856077" cy="226814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3128189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EEE8DD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930" y="3298329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4035504"/>
            <a:ext cx="34025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Step 1: Access (The SPV)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525923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Properties are fractionalised into Special Purpose Vehicles (SPVs). Investors buy shares starting at just ₹10,000, gaining true legal ownership.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57123" y="3014782"/>
            <a:ext cx="3856077" cy="226814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9" name="Shape 6"/>
          <p:cNvSpPr/>
          <p:nvPr/>
        </p:nvSpPr>
        <p:spPr>
          <a:xfrm>
            <a:off x="5216962" y="2787908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EEE8DD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7102" y="2958048"/>
            <a:ext cx="340162" cy="3401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3776" y="3695224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Step 2: Intelligence (The AI)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43776" y="4539972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Our proprietary AI engine rigorously vets every risk dimension of properties. This ensures users commit capital with full transparency, eliminating information asymmetry.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980295" y="2674620"/>
            <a:ext cx="3856077" cy="226814"/>
          </a:xfrm>
          <a:prstGeom prst="roundRect">
            <a:avLst>
              <a:gd name="adj" fmla="val 15001"/>
            </a:avLst>
          </a:prstGeom>
          <a:solidFill>
            <a:srgbClr val="EEE8DD"/>
          </a:solidFill>
          <a:ln/>
        </p:spPr>
      </p:sp>
      <p:sp>
        <p:nvSpPr>
          <p:cNvPr id="14" name="Shape 10"/>
          <p:cNvSpPr/>
          <p:nvPr/>
        </p:nvSpPr>
        <p:spPr>
          <a:xfrm>
            <a:off x="9640133" y="2447746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EEE8DD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0274" y="2617887"/>
            <a:ext cx="340162" cy="34016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948" y="3355062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Step 3: Liquidity (The Marketplace)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66948" y="4199811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An integrated secondary market allows users to trade shares and exit positions instantly. This solves real estate's biggest pain point: capital lock-in.</a:t>
            </a:r>
            <a:endParaRPr lang="en-US" sz="17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23471C-DF8D-C24A-0CBE-8B2D3FF8AB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4900" y="7175500"/>
            <a:ext cx="33655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855" y="659487"/>
            <a:ext cx="8850154" cy="565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We Solve the "Blind Investing" Problem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44855" y="1297067"/>
            <a:ext cx="12457628" cy="45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Most competitors are just sales channels. We are an intelligence layer.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44855" y="2201466"/>
            <a:ext cx="2261354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How It Works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44855" y="2664857"/>
            <a:ext cx="770786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Our proprietary AI engine monitors properties 24/7 across 5 critical risk dimensions: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44855" y="3116937"/>
            <a:ext cx="770786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Locality: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Demand trends, infrastructure development, and neighbourhood growth patterns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44855" y="3469481"/>
            <a:ext cx="770786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Developer: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Delivery history, litigation patterns, and track record analysis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44855" y="3822025"/>
            <a:ext cx="770786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Legal: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Title clarity, regulatory compliance, and encumbrance verification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44855" y="4174569"/>
            <a:ext cx="770786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Financial: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Valuation benchmarks versus current market pricing and yield projections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4855" y="4527113"/>
            <a:ext cx="770786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Market:</a:t>
            </a: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Comparative analysis and investment opportunity scoring</a:t>
            </a:r>
            <a:endParaRPr lang="en-US" sz="14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589" y="2224087"/>
            <a:ext cx="4242673" cy="4242673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016198" y="7077194"/>
            <a:ext cx="12869347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 prevent bad investments before they happen.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44855" y="6873716"/>
            <a:ext cx="22860" cy="696278"/>
          </a:xfrm>
          <a:prstGeom prst="rect">
            <a:avLst/>
          </a:prstGeom>
          <a:solidFill>
            <a:srgbClr val="D3C5B6"/>
          </a:solidFill>
          <a:ln/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511D4-E214-8C62-C340-2C8F841D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900" y="7060442"/>
            <a:ext cx="33655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891778"/>
            <a:ext cx="7594997" cy="165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 Hybrid Architecture: Legal Reliability Meets On-Chain Transparency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774502" y="2621994"/>
            <a:ext cx="4360545" cy="4425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"Trust Deficit" Killer</a:t>
            </a:r>
            <a:endParaRPr lang="en-US" sz="2750" dirty="0"/>
          </a:p>
        </p:txBody>
      </p:sp>
      <p:sp>
        <p:nvSpPr>
          <p:cNvPr id="5" name="Shape 2"/>
          <p:cNvSpPr/>
          <p:nvPr/>
        </p:nvSpPr>
        <p:spPr>
          <a:xfrm>
            <a:off x="774502" y="3330059"/>
            <a:ext cx="3709035" cy="1915358"/>
          </a:xfrm>
          <a:prstGeom prst="roundRect">
            <a:avLst>
              <a:gd name="adj" fmla="val 5729"/>
            </a:avLst>
          </a:prstGeom>
          <a:solidFill>
            <a:srgbClr val="F9F6F0"/>
          </a:solidFill>
          <a:ln w="22860">
            <a:solidFill>
              <a:srgbClr val="D3C5B6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51642" y="3330059"/>
            <a:ext cx="91440" cy="1915358"/>
          </a:xfrm>
          <a:prstGeom prst="roundRect">
            <a:avLst>
              <a:gd name="adj" fmla="val 29041"/>
            </a:avLst>
          </a:prstGeom>
          <a:solidFill>
            <a:srgbClr val="D3C5B6"/>
          </a:solidFill>
          <a:ln/>
        </p:spPr>
      </p:sp>
      <p:sp>
        <p:nvSpPr>
          <p:cNvPr id="7" name="Text 4"/>
          <p:cNvSpPr/>
          <p:nvPr/>
        </p:nvSpPr>
        <p:spPr>
          <a:xfrm>
            <a:off x="1042868" y="3529846"/>
            <a:ext cx="22128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Legal Layer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42868" y="3912632"/>
            <a:ext cx="3240881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Our SPV structure ensures true equity ownership. Property rights are protected by Indian corporate law, not platform terms.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4660463" y="3330059"/>
            <a:ext cx="3709035" cy="1915358"/>
          </a:xfrm>
          <a:prstGeom prst="roundRect">
            <a:avLst>
              <a:gd name="adj" fmla="val 5729"/>
            </a:avLst>
          </a:prstGeom>
          <a:solidFill>
            <a:srgbClr val="F9F6F0"/>
          </a:solidFill>
          <a:ln w="22860">
            <a:solidFill>
              <a:srgbClr val="DECEBB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637603" y="3330059"/>
            <a:ext cx="91440" cy="1915358"/>
          </a:xfrm>
          <a:prstGeom prst="roundRect">
            <a:avLst>
              <a:gd name="adj" fmla="val 29041"/>
            </a:avLst>
          </a:prstGeom>
          <a:solidFill>
            <a:srgbClr val="DECEBB"/>
          </a:solidFill>
          <a:ln/>
        </p:spPr>
      </p:sp>
      <p:sp>
        <p:nvSpPr>
          <p:cNvPr id="11" name="Text 8"/>
          <p:cNvSpPr/>
          <p:nvPr/>
        </p:nvSpPr>
        <p:spPr>
          <a:xfrm>
            <a:off x="4928830" y="3529846"/>
            <a:ext cx="22128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Technology Layer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4928830" y="3912632"/>
            <a:ext cx="3240881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Legal documents, audit reports, and ownership records are cryptographically hashed on-chain, providing immutable proof and complete transparency.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774502" y="5422344"/>
            <a:ext cx="3709035" cy="1915358"/>
          </a:xfrm>
          <a:prstGeom prst="roundRect">
            <a:avLst>
              <a:gd name="adj" fmla="val 5729"/>
            </a:avLst>
          </a:prstGeom>
          <a:solidFill>
            <a:srgbClr val="F9F6F0"/>
          </a:solidFill>
          <a:ln w="22860">
            <a:solidFill>
              <a:srgbClr val="F2EBD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51642" y="5422344"/>
            <a:ext cx="91440" cy="1915358"/>
          </a:xfrm>
          <a:prstGeom prst="roundRect">
            <a:avLst>
              <a:gd name="adj" fmla="val 29041"/>
            </a:avLst>
          </a:prstGeom>
          <a:solidFill>
            <a:srgbClr val="F2EBDF"/>
          </a:solidFill>
          <a:ln/>
        </p:spPr>
      </p:sp>
      <p:sp>
        <p:nvSpPr>
          <p:cNvPr id="15" name="Text 12"/>
          <p:cNvSpPr/>
          <p:nvPr/>
        </p:nvSpPr>
        <p:spPr>
          <a:xfrm>
            <a:off x="1042868" y="5622131"/>
            <a:ext cx="22128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Governance Layer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1042868" y="6004917"/>
            <a:ext cx="3240881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Audited smart contracts automate rental payouts and distributions. Neutral trustees prevent unauthorized changes, ensuring fair and democratic governance.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821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Capturing Value Across the Entire Asset Lifecycle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89396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9234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Acquisition Fee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41388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Sourcing and onboarding fee added to property listing price. Revenue generated at property entry.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789396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39234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Management Fee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441388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Recurring revenue for SPV administration, rental collection, and property maintenance management.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789396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9234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Trading Fee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41388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Transaction fees on secondary marketplace activity—capturing value on every buy and sell order.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984558"/>
            <a:ext cx="13042821" cy="1326713"/>
          </a:xfrm>
          <a:prstGeom prst="roundRect">
            <a:avLst>
              <a:gd name="adj" fmla="val 2565"/>
            </a:avLst>
          </a:prstGeom>
          <a:solidFill>
            <a:srgbClr val="E2D9CF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04" y="6313408"/>
            <a:ext cx="283488" cy="22681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268045"/>
            <a:ext cx="120788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High LTV (Lifetime Value) model driven by recurring management fees and high-velocity secondary trading activity. Multiple revenue streams ensure sustainable unit economics.</a:t>
            </a:r>
            <a:endParaRPr lang="en-US" sz="17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B1CF0D-73E8-6665-BDD8-46A878330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4900" y="7594758"/>
            <a:ext cx="3365500" cy="605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4411"/>
            <a:ext cx="8209240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Unlocking the Middle-Class Wallet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2088833"/>
            <a:ext cx="289202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Supply Side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793790" y="2643068"/>
            <a:ext cx="628626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MOUs signed with major property aggregators and developers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793790" y="3018830"/>
            <a:ext cx="628626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"Hero Properties" shortlisted for AI diligence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93790" y="3519964"/>
            <a:ext cx="289202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Demand Side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793790" y="4074200"/>
            <a:ext cx="628626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Strong waitlist growth from underserved retail segment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93790" y="4449961"/>
            <a:ext cx="628626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Targeting high-growth Tier 1, 2, and select Tier 3 cities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557968" y="2088833"/>
            <a:ext cx="289202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Execution Roadmap</a:t>
            </a:r>
            <a:endParaRPr lang="en-US" sz="2250" dirty="0"/>
          </a:p>
        </p:txBody>
      </p:sp>
      <p:sp>
        <p:nvSpPr>
          <p:cNvPr id="10" name="Shape 8"/>
          <p:cNvSpPr/>
          <p:nvPr/>
        </p:nvSpPr>
        <p:spPr>
          <a:xfrm>
            <a:off x="10689669" y="2667119"/>
            <a:ext cx="22860" cy="4341138"/>
          </a:xfrm>
          <a:prstGeom prst="roundRect">
            <a:avLst>
              <a:gd name="adj" fmla="val 126512"/>
            </a:avLst>
          </a:prstGeom>
          <a:solidFill>
            <a:srgbClr val="D4CEC3"/>
          </a:solidFill>
          <a:ln/>
        </p:spPr>
      </p:sp>
      <p:sp>
        <p:nvSpPr>
          <p:cNvPr id="11" name="Shape 9"/>
          <p:cNvSpPr/>
          <p:nvPr/>
        </p:nvSpPr>
        <p:spPr>
          <a:xfrm>
            <a:off x="9928681" y="2872502"/>
            <a:ext cx="578406" cy="22860"/>
          </a:xfrm>
          <a:prstGeom prst="roundRect">
            <a:avLst>
              <a:gd name="adj" fmla="val 126512"/>
            </a:avLst>
          </a:prstGeom>
          <a:solidFill>
            <a:srgbClr val="D4CEC3"/>
          </a:solidFill>
          <a:ln/>
        </p:spPr>
      </p:sp>
      <p:sp>
        <p:nvSpPr>
          <p:cNvPr id="12" name="Shape 10"/>
          <p:cNvSpPr/>
          <p:nvPr/>
        </p:nvSpPr>
        <p:spPr>
          <a:xfrm>
            <a:off x="10484227" y="2667119"/>
            <a:ext cx="433745" cy="433745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3" name="Text 11"/>
          <p:cNvSpPr/>
          <p:nvPr/>
        </p:nvSpPr>
        <p:spPr>
          <a:xfrm>
            <a:off x="10556438" y="2703195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7557968" y="2733318"/>
            <a:ext cx="2179201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Now: Foundation Phase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557968" y="3528536"/>
            <a:ext cx="2179201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Launching AI Score v1 engine and onboarding Pilot Cohorts.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10895112" y="4029194"/>
            <a:ext cx="578406" cy="22860"/>
          </a:xfrm>
          <a:prstGeom prst="roundRect">
            <a:avLst>
              <a:gd name="adj" fmla="val 126512"/>
            </a:avLst>
          </a:prstGeom>
          <a:solidFill>
            <a:srgbClr val="D4CEC3"/>
          </a:solidFill>
          <a:ln/>
        </p:spPr>
      </p:sp>
      <p:sp>
        <p:nvSpPr>
          <p:cNvPr id="17" name="Shape 15"/>
          <p:cNvSpPr/>
          <p:nvPr/>
        </p:nvSpPr>
        <p:spPr>
          <a:xfrm>
            <a:off x="10484227" y="3823811"/>
            <a:ext cx="433745" cy="433745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8" name="Text 16"/>
          <p:cNvSpPr/>
          <p:nvPr/>
        </p:nvSpPr>
        <p:spPr>
          <a:xfrm>
            <a:off x="10556438" y="3859887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9" name="Text 17"/>
          <p:cNvSpPr/>
          <p:nvPr/>
        </p:nvSpPr>
        <p:spPr>
          <a:xfrm>
            <a:off x="11665029" y="3890010"/>
            <a:ext cx="2179201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Next: Scale Phase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11665029" y="4384000"/>
            <a:ext cx="2179201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Launching mobile app, secondary marketplace, and expanding to Tier 2 cities.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9928681" y="5118735"/>
            <a:ext cx="578406" cy="22860"/>
          </a:xfrm>
          <a:prstGeom prst="roundRect">
            <a:avLst>
              <a:gd name="adj" fmla="val 126512"/>
            </a:avLst>
          </a:prstGeom>
          <a:solidFill>
            <a:srgbClr val="D4CEC3"/>
          </a:solidFill>
          <a:ln/>
        </p:spPr>
      </p:sp>
      <p:sp>
        <p:nvSpPr>
          <p:cNvPr id="22" name="Shape 20"/>
          <p:cNvSpPr/>
          <p:nvPr/>
        </p:nvSpPr>
        <p:spPr>
          <a:xfrm>
            <a:off x="10484227" y="4913352"/>
            <a:ext cx="433745" cy="433745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23" name="Text 21"/>
          <p:cNvSpPr/>
          <p:nvPr/>
        </p:nvSpPr>
        <p:spPr>
          <a:xfrm>
            <a:off x="10556438" y="4949428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24" name="Text 22"/>
          <p:cNvSpPr/>
          <p:nvPr/>
        </p:nvSpPr>
        <p:spPr>
          <a:xfrm>
            <a:off x="7557968" y="4979551"/>
            <a:ext cx="2179201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Future: Platform Phase</a:t>
            </a:r>
            <a:endParaRPr lang="en-US" sz="1850" dirty="0"/>
          </a:p>
        </p:txBody>
      </p:sp>
      <p:sp>
        <p:nvSpPr>
          <p:cNvPr id="25" name="Text 23"/>
          <p:cNvSpPr/>
          <p:nvPr/>
        </p:nvSpPr>
        <p:spPr>
          <a:xfrm>
            <a:off x="7557968" y="5774769"/>
            <a:ext cx="2179201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Achieving Pan-India presence and becoming a full-stack real estate intelligence platform.</a:t>
            </a:r>
            <a:endParaRPr lang="en-US" sz="15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94C21CD-8834-CC44-FA48-12291762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0" y="7367389"/>
            <a:ext cx="3365500" cy="8622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6527" y="618053"/>
            <a:ext cx="11849695" cy="561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Right Team to Bridge Real Estate and Technology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27" y="1539359"/>
            <a:ext cx="2977039" cy="29770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6527" y="4741069"/>
            <a:ext cx="2247424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Murtaza Patel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86527" y="5129927"/>
            <a:ext cx="641627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Tech/Product Lead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86527" y="5525453"/>
            <a:ext cx="6416278" cy="575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Expertise in Blockchain and AI systems. Built the core technology ecosystem and handles all technical architecture and product development challenges.</a:t>
            </a:r>
            <a:endParaRPr lang="en-US" sz="1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476" y="1539359"/>
            <a:ext cx="2977158" cy="29771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27476" y="4741188"/>
            <a:ext cx="2247424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Yagnesh Akbari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7427476" y="5130046"/>
            <a:ext cx="6416397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Real Estate/Operations Lead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7427476" y="5525572"/>
            <a:ext cx="6416397" cy="862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Deep Indian real estate markets knowledge base. Manages property sourcing, due diligence operations, developer relationships, and growth marketing initiatives.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786527" y="6590705"/>
            <a:ext cx="13057346" cy="1051679"/>
          </a:xfrm>
          <a:prstGeom prst="roundRect">
            <a:avLst>
              <a:gd name="adj" fmla="val 2564"/>
            </a:avLst>
          </a:prstGeom>
          <a:solidFill>
            <a:srgbClr val="E2D9CF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11" y="6848475"/>
            <a:ext cx="224671" cy="1797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70767" y="6815376"/>
            <a:ext cx="12293322" cy="575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Why Us:</a:t>
            </a:r>
            <a:r>
              <a:rPr lang="en-US" sz="14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We uniquely combinex real estate domain expertise with the technical capability to automate institutional-grade diligence at scale. This rare intersection of skills is our unfair advantage.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485651-BE7C-FDDA-18AB-96485E0D6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900" y="7642384"/>
            <a:ext cx="3365500" cy="587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936</Words>
  <Application>Microsoft Macintosh PowerPoint</Application>
  <PresentationFormat>Custom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Gelasio Light</vt:lpstr>
      <vt:lpstr>Arial</vt:lpstr>
      <vt:lpstr>Gelasio Semi Bold</vt:lpstr>
      <vt:lpstr>Calibri</vt:lpstr>
      <vt:lpstr>Gelasio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Patel, A. I. (पटेल, ए. आई.)</cp:lastModifiedBy>
  <cp:revision>2</cp:revision>
  <dcterms:created xsi:type="dcterms:W3CDTF">2025-12-08T14:46:51Z</dcterms:created>
  <dcterms:modified xsi:type="dcterms:W3CDTF">2025-12-08T14:49:21Z</dcterms:modified>
</cp:coreProperties>
</file>